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143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93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58675" y="4695825"/>
            <a:ext cx="6029325" cy="559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625" y="742950"/>
            <a:ext cx="16659225" cy="440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136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Приложение по отслеживанию внимания ученика при работе за компьютером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800100" y="8505825"/>
            <a:ext cx="9334500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25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Яковлев Кирилл, Густов Ян</a:t>
            </a:r>
            <a:endParaRPr lang="en-US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592425" y="7524750"/>
            <a:ext cx="2695575" cy="2762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600075"/>
            <a:ext cx="11763375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50"/>
              </a:lnSpc>
              <a:buNone/>
            </a:pPr>
            <a:r>
              <a:rPr lang="en-US" sz="5775" dirty="0">
                <a:solidFill>
                  <a:srgbClr val="8933F7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Итоги</a:t>
            </a:r>
            <a:endParaRPr lang="en-US" sz="5775" dirty="0"/>
          </a:p>
        </p:txBody>
      </p:sp>
      <p:sp>
        <p:nvSpPr>
          <p:cNvPr id="4" name="Text 1"/>
          <p:cNvSpPr/>
          <p:nvPr/>
        </p:nvSpPr>
        <p:spPr>
          <a:xfrm>
            <a:off x="990600" y="2114550"/>
            <a:ext cx="16144875" cy="6172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68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В течение 5 суток мы создали полноценное Desktop-приложение для отслеживания внимания учеников во время дистанционных уроков. 
Наше решение позволяет учителям получать объективные данные о внимании студентов, что помогает повысить качество образования и улучшить результаты обучения. Наше приложение работает с web-камерой и может сохранять пользовательскую историю.</a:t>
            </a:r>
            <a:endParaRPr lang="en-US" sz="4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287375" y="6010275"/>
            <a:ext cx="5000625" cy="42767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100" y="485775"/>
            <a:ext cx="12487275" cy="179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0"/>
              </a:lnSpc>
              <a:buNone/>
            </a:pPr>
            <a:r>
              <a:rPr lang="en-US" sz="7200" dirty="0">
                <a:solidFill>
                  <a:srgbClr val="8933F7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Проблема и Целесообразность проекта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809625" y="3267075"/>
            <a:ext cx="13306425" cy="5953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Проблема:</a:t>
            </a:r>
            <a:r>
              <a:rPr lang="en-US" sz="360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 Отсутствие возможности эффективно контролировать внимание учеников во время дистанционных уроков
</a:t>
            </a:r>
            <a:r>
              <a:rPr lang="en-US" sz="3600" b="1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Обоснованность, Актуальность:</a:t>
            </a:r>
            <a:r>
              <a:rPr lang="en-US" sz="360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 Увеличение значимости дистанционного обучения, необходимость оценки эффективности учебного процесса, потребность в улучшении качества образования</a:t>
            </a: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100" y="485775"/>
            <a:ext cx="1248727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0"/>
              </a:lnSpc>
              <a:buNone/>
            </a:pPr>
            <a:r>
              <a:rPr lang="en-US" sz="7200" dirty="0">
                <a:solidFill>
                  <a:srgbClr val="8933F7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Цель по SMART</a:t>
            </a:r>
            <a:endParaRPr lang="en-US" sz="7200" dirty="0"/>
          </a:p>
        </p:txBody>
      </p:sp>
      <p:sp>
        <p:nvSpPr>
          <p:cNvPr id="3" name="Text 1"/>
          <p:cNvSpPr/>
          <p:nvPr/>
        </p:nvSpPr>
        <p:spPr>
          <a:xfrm>
            <a:off x="809625" y="1952625"/>
            <a:ext cx="17087850" cy="7658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225" b="1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Специфика:</a:t>
            </a:r>
            <a:r>
              <a:rPr lang="en-US" sz="3225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 Разработать и реализовать приложение, которое будет отслеживать внимание школьников и студентов при работе за компьютером на уроках или экзаменах или прочих проверочных работах. Приложение должно выдавать статистику по соотношению времени, когда пользователь был внимателен к общему времени.
</a:t>
            </a:r>
            <a:r>
              <a:rPr lang="en-US" sz="3225" b="1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Измеримость:</a:t>
            </a:r>
            <a:r>
              <a:rPr lang="en-US" sz="3225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 Измерить процент времени, в течение которого школьники остаются внимательными и фокусированными на заданиях, путем анализа и обработки данных, собранных приложением.
</a:t>
            </a:r>
            <a:r>
              <a:rPr lang="en-US" sz="3225" b="1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Достижимость:</a:t>
            </a:r>
            <a:r>
              <a:rPr lang="en-US" sz="3225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 Библиотеки MediaPipe и PyTorch, а также существующий Датасет, позволяют создать функциональное приложение, выполняющее данные функции
</a:t>
            </a:r>
            <a:r>
              <a:rPr lang="en-US" sz="3225" b="1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Значимость:</a:t>
            </a:r>
            <a:r>
              <a:rPr lang="en-US" sz="3225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 Повышение учебной эффективности и контроль за внимательностью школьников на уроке имеет важное значение для обеспечения качественного образования и улучшения успеваемости.
</a:t>
            </a:r>
            <a:r>
              <a:rPr lang="en-US" sz="3225" b="1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Ограниченность во времени:</a:t>
            </a:r>
            <a:r>
              <a:rPr lang="en-US" sz="3225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 Завершить разработку и реализацию приложения в течение 5 дней и в течение этих же 5 дней провести тестирование</a:t>
            </a:r>
            <a:endParaRPr lang="en-US" sz="32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76650" y="2867025"/>
            <a:ext cx="10934700" cy="133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76650" y="5857875"/>
            <a:ext cx="10934700" cy="133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297275" y="0"/>
            <a:ext cx="1990725" cy="54959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6524625"/>
            <a:ext cx="2914650" cy="376237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257550" y="809625"/>
            <a:ext cx="11763375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0"/>
              </a:lnSpc>
              <a:buNone/>
            </a:pPr>
            <a:r>
              <a:rPr lang="en-US" sz="7200" dirty="0">
                <a:solidFill>
                  <a:srgbClr val="8933F7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Целевая Аудитория</a:t>
            </a:r>
            <a:endParaRPr lang="en-US" sz="7200" dirty="0"/>
          </a:p>
        </p:txBody>
      </p:sp>
      <p:sp>
        <p:nvSpPr>
          <p:cNvPr id="7" name="Text 1"/>
          <p:cNvSpPr/>
          <p:nvPr/>
        </p:nvSpPr>
        <p:spPr>
          <a:xfrm>
            <a:off x="4076700" y="3219450"/>
            <a:ext cx="101346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8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Круг потенциальных Потребителей/Пользователей:</a:t>
            </a:r>
            <a:endParaRPr lang="en-US" sz="3000" dirty="0"/>
          </a:p>
        </p:txBody>
      </p:sp>
      <p:sp>
        <p:nvSpPr>
          <p:cNvPr id="8" name="Text 2"/>
          <p:cNvSpPr/>
          <p:nvPr/>
        </p:nvSpPr>
        <p:spPr>
          <a:xfrm>
            <a:off x="4257675" y="6181725"/>
            <a:ext cx="9763125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78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Круг потенциальных заказчиков:</a:t>
            </a:r>
            <a:endParaRPr lang="en-US" sz="3300" dirty="0"/>
          </a:p>
        </p:txBody>
      </p:sp>
      <p:sp>
        <p:nvSpPr>
          <p:cNvPr id="9" name="Text 3"/>
          <p:cNvSpPr/>
          <p:nvPr/>
        </p:nvSpPr>
        <p:spPr>
          <a:xfrm>
            <a:off x="4867275" y="4238625"/>
            <a:ext cx="85344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8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Учителя, школьные администрации, родители</a:t>
            </a:r>
            <a:endParaRPr lang="en-US" sz="3000" dirty="0"/>
          </a:p>
        </p:txBody>
      </p:sp>
      <p:sp>
        <p:nvSpPr>
          <p:cNvPr id="10" name="Text 4"/>
          <p:cNvSpPr/>
          <p:nvPr/>
        </p:nvSpPr>
        <p:spPr>
          <a:xfrm>
            <a:off x="3533775" y="7419975"/>
            <a:ext cx="11220450" cy="1400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99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Министерство Образования РФ, Министерство Просвещения РФ,  
любые образовательные организации, частные организации, 
важной частью которых является работа за компьютером</a:t>
            </a:r>
            <a:endParaRPr lang="en-US" sz="2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54050" y="0"/>
            <a:ext cx="4933950" cy="2352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700" y="542925"/>
            <a:ext cx="13192125" cy="2600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75"/>
              </a:lnSpc>
              <a:buNone/>
            </a:pPr>
            <a:r>
              <a:rPr lang="en-US" sz="5475" dirty="0">
                <a:solidFill>
                  <a:srgbClr val="8933F7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Список первичных и вторичных 
источников информации(кокнурентов)</a:t>
            </a:r>
            <a:endParaRPr lang="en-US" sz="5475" dirty="0"/>
          </a:p>
        </p:txBody>
      </p:sp>
      <p:sp>
        <p:nvSpPr>
          <p:cNvPr id="4" name="Text 1"/>
          <p:cNvSpPr/>
          <p:nvPr/>
        </p:nvSpPr>
        <p:spPr>
          <a:xfrm>
            <a:off x="647700" y="2847975"/>
            <a:ext cx="17402175" cy="582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Российские разработки, которые в точности выполняют данную функцию отсутствуют, но есть похожие решения, применяющие похожую технологию.
</a:t>
            </a:r>
            <a:r>
              <a:rPr lang="en-US" sz="3000" b="1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Первичные источники информации </a:t>
            </a:r>
            <a:r>
              <a:rPr lang="en-US" sz="300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(первичные аналогичные решения): examus (https://ru.examus.net/) , proctoredu (https://proctoredu.ru/), proaction (https://proaction.pro/proctoredu)
</a:t>
            </a:r>
            <a:r>
              <a:rPr lang="en-US" sz="3000" b="1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Вторичные источники информации </a:t>
            </a:r>
            <a:r>
              <a:rPr lang="en-US" sz="300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(вторичные аналогичные решения): https://github.com/yinguobing/head-pose-estimation, https://github.com/IshaanG/SIH20, https://github.com/mahmoud-mohsen97/Head-Pose-Estimation</a:t>
            </a:r>
            <a:endParaRPr lang="en-US" sz="3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3400" y="1200150"/>
            <a:ext cx="17211675" cy="8763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2425" y="314325"/>
            <a:ext cx="175736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11"/>
              </a:lnSpc>
              <a:buNone/>
            </a:pPr>
            <a:r>
              <a:rPr lang="en-US" sz="3300" dirty="0">
                <a:solidFill>
                  <a:srgbClr val="8933F7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Сравнительная таблица аналогов с указанием преимуществ предлагаемого решения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90550" y="1266825"/>
            <a:ext cx="1771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300"/>
              </a:spcAft>
              <a:buNone/>
            </a:pPr>
            <a:r>
              <a:rPr lang="en-US" sz="1800" b="1" kern="0" spc="-150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Проект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495550" y="1266825"/>
            <a:ext cx="17811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30"/>
              </a:lnSpc>
              <a:spcAft>
                <a:spcPts val="300"/>
              </a:spcAft>
              <a:buNone/>
            </a:pPr>
            <a:r>
              <a:rPr lang="en-US" sz="1650" b="1" kern="0" spc="-150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Определение внимания пользователя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410075" y="1266825"/>
            <a:ext cx="1771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9"/>
              </a:lnSpc>
              <a:spcAft>
                <a:spcPts val="300"/>
              </a:spcAft>
              <a:buNone/>
            </a:pPr>
            <a:r>
              <a:rPr lang="en-US" sz="2100" b="1" kern="0" spc="-150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Стоимость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315075" y="1266825"/>
            <a:ext cx="1781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spcAft>
                <a:spcPts val="300"/>
              </a:spcAft>
              <a:buNone/>
            </a:pPr>
            <a:r>
              <a:rPr lang="en-US" sz="1950" b="1" kern="0" spc="-150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Открытый код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229600" y="1266825"/>
            <a:ext cx="17811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35"/>
              </a:lnSpc>
              <a:spcAft>
                <a:spcPts val="300"/>
              </a:spcAft>
              <a:buNone/>
            </a:pPr>
            <a:r>
              <a:rPr lang="en-US" sz="1800" b="1" kern="0" spc="-150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Сохранение статистики и визуализация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144125" y="1266825"/>
            <a:ext cx="17811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84"/>
              </a:lnSpc>
              <a:spcAft>
                <a:spcPts val="300"/>
              </a:spcAft>
              <a:buNone/>
            </a:pPr>
            <a:r>
              <a:rPr lang="en-US" sz="2100" b="1" kern="0" spc="-150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Наличие человека для проверки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2058650" y="1266825"/>
            <a:ext cx="1771650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3"/>
              </a:lnSpc>
              <a:spcAft>
                <a:spcPts val="300"/>
              </a:spcAft>
              <a:buNone/>
            </a:pPr>
            <a:r>
              <a:rPr lang="en-US" sz="2025" b="1" kern="0" spc="-150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Приватность и безопасность</a:t>
            </a:r>
            <a:endParaRPr lang="en-US" sz="2025" dirty="0"/>
          </a:p>
        </p:txBody>
      </p:sp>
      <p:sp>
        <p:nvSpPr>
          <p:cNvPr id="11" name="Text 8"/>
          <p:cNvSpPr/>
          <p:nvPr/>
        </p:nvSpPr>
        <p:spPr>
          <a:xfrm>
            <a:off x="13963650" y="1266825"/>
            <a:ext cx="17811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34"/>
              </a:lnSpc>
              <a:spcAft>
                <a:spcPts val="300"/>
              </a:spcAft>
              <a:buNone/>
            </a:pPr>
            <a:r>
              <a:rPr lang="en-US" sz="2025" b="1" kern="0" spc="-150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Требуется дополнительная камера</a:t>
            </a:r>
            <a:endParaRPr lang="en-US" sz="2025" dirty="0"/>
          </a:p>
        </p:txBody>
      </p:sp>
      <p:sp>
        <p:nvSpPr>
          <p:cNvPr id="12" name="Text 9"/>
          <p:cNvSpPr/>
          <p:nvPr/>
        </p:nvSpPr>
        <p:spPr>
          <a:xfrm>
            <a:off x="15887700" y="1266825"/>
            <a:ext cx="17716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73"/>
              </a:lnSpc>
              <a:spcAft>
                <a:spcPts val="300"/>
              </a:spcAft>
              <a:buNone/>
            </a:pPr>
            <a:r>
              <a:rPr lang="en-US" sz="2100" b="1" kern="0" spc="-150" dirty="0">
                <a:solidFill>
                  <a:srgbClr val="000000"/>
                </a:solidFill>
                <a:latin typeface="VK Sans Display Bold" pitchFamily="34" charset="0"/>
                <a:ea typeface="VK Sans Display Bold" pitchFamily="34" charset="-122"/>
                <a:cs typeface="VK Sans Display Bold" pitchFamily="34" charset="-120"/>
              </a:rPr>
              <a:t>Легко запускать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590550" y="2428875"/>
            <a:ext cx="1771650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Attention Checker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495550" y="2428875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Есть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4410075" y="2428875"/>
            <a:ext cx="1771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Бесплатно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6315075" y="2428875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Есть</a:t>
            </a:r>
            <a:endParaRPr lang="en-US" sz="2250" dirty="0"/>
          </a:p>
        </p:txBody>
      </p:sp>
      <p:sp>
        <p:nvSpPr>
          <p:cNvPr id="17" name="Text 14"/>
          <p:cNvSpPr/>
          <p:nvPr/>
        </p:nvSpPr>
        <p:spPr>
          <a:xfrm>
            <a:off x="8229600" y="2428875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Есть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0144125" y="2428875"/>
            <a:ext cx="1781175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 требуется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2058650" y="2428875"/>
            <a:ext cx="1771650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Безопасно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3963650" y="2428875"/>
            <a:ext cx="1781175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 требуется</a:t>
            </a:r>
            <a:endParaRPr lang="en-US" sz="2250" dirty="0"/>
          </a:p>
        </p:txBody>
      </p:sp>
      <p:sp>
        <p:nvSpPr>
          <p:cNvPr id="21" name="Text 18"/>
          <p:cNvSpPr/>
          <p:nvPr/>
        </p:nvSpPr>
        <p:spPr>
          <a:xfrm>
            <a:off x="15878175" y="2428875"/>
            <a:ext cx="8667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+</a:t>
            </a:r>
            <a:endParaRPr lang="en-US" sz="2250" dirty="0"/>
          </a:p>
        </p:txBody>
      </p:sp>
      <p:sp>
        <p:nvSpPr>
          <p:cNvPr id="22" name="Text 19"/>
          <p:cNvSpPr/>
          <p:nvPr/>
        </p:nvSpPr>
        <p:spPr>
          <a:xfrm>
            <a:off x="590550" y="3943350"/>
            <a:ext cx="8667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spcAft>
                <a:spcPts val="300"/>
              </a:spcAft>
              <a:buNone/>
            </a:pPr>
            <a:r>
              <a:rPr lang="en-US" sz="210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examus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2505075" y="3943350"/>
            <a:ext cx="1771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Нет</a:t>
            </a:r>
            <a:endParaRPr lang="en-US" sz="2250" dirty="0"/>
          </a:p>
        </p:txBody>
      </p:sp>
      <p:sp>
        <p:nvSpPr>
          <p:cNvPr id="24" name="Text 21"/>
          <p:cNvSpPr/>
          <p:nvPr/>
        </p:nvSpPr>
        <p:spPr>
          <a:xfrm>
            <a:off x="4410075" y="3943350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Платно</a:t>
            </a:r>
            <a:endParaRPr lang="en-US" sz="2250" dirty="0"/>
          </a:p>
        </p:txBody>
      </p:sp>
      <p:sp>
        <p:nvSpPr>
          <p:cNvPr id="25" name="Text 22"/>
          <p:cNvSpPr/>
          <p:nvPr/>
        </p:nvSpPr>
        <p:spPr>
          <a:xfrm>
            <a:off x="6324600" y="3943350"/>
            <a:ext cx="1771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Нет</a:t>
            </a:r>
            <a:endParaRPr lang="en-US" sz="2250" dirty="0"/>
          </a:p>
        </p:txBody>
      </p:sp>
      <p:sp>
        <p:nvSpPr>
          <p:cNvPr id="26" name="Text 23"/>
          <p:cNvSpPr/>
          <p:nvPr/>
        </p:nvSpPr>
        <p:spPr>
          <a:xfrm>
            <a:off x="8229600" y="3943350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Нет</a:t>
            </a:r>
            <a:endParaRPr lang="en-US" sz="2250" dirty="0"/>
          </a:p>
        </p:txBody>
      </p:sp>
      <p:sp>
        <p:nvSpPr>
          <p:cNvPr id="27" name="Text 24"/>
          <p:cNvSpPr/>
          <p:nvPr/>
        </p:nvSpPr>
        <p:spPr>
          <a:xfrm>
            <a:off x="10144125" y="3943350"/>
            <a:ext cx="1771650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Требуется</a:t>
            </a:r>
            <a:endParaRPr lang="en-US" sz="2250" dirty="0"/>
          </a:p>
        </p:txBody>
      </p:sp>
      <p:sp>
        <p:nvSpPr>
          <p:cNvPr id="28" name="Text 25"/>
          <p:cNvSpPr/>
          <p:nvPr/>
        </p:nvSpPr>
        <p:spPr>
          <a:xfrm>
            <a:off x="12049125" y="3943350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?</a:t>
            </a:r>
            <a:endParaRPr lang="en-US" sz="2250" dirty="0"/>
          </a:p>
        </p:txBody>
      </p:sp>
      <p:sp>
        <p:nvSpPr>
          <p:cNvPr id="29" name="Text 26"/>
          <p:cNvSpPr/>
          <p:nvPr/>
        </p:nvSpPr>
        <p:spPr>
          <a:xfrm>
            <a:off x="13963650" y="3943350"/>
            <a:ext cx="1771650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Требуется</a:t>
            </a:r>
            <a:endParaRPr lang="en-US" sz="2250" dirty="0"/>
          </a:p>
        </p:txBody>
      </p:sp>
      <p:sp>
        <p:nvSpPr>
          <p:cNvPr id="30" name="Text 27"/>
          <p:cNvSpPr/>
          <p:nvPr/>
        </p:nvSpPr>
        <p:spPr>
          <a:xfrm>
            <a:off x="15868650" y="3943350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-</a:t>
            </a:r>
            <a:endParaRPr lang="en-US" sz="2250" dirty="0"/>
          </a:p>
        </p:txBody>
      </p:sp>
      <p:sp>
        <p:nvSpPr>
          <p:cNvPr id="31" name="Text 28"/>
          <p:cNvSpPr/>
          <p:nvPr/>
        </p:nvSpPr>
        <p:spPr>
          <a:xfrm>
            <a:off x="590550" y="5457825"/>
            <a:ext cx="1781175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proctoredu</a:t>
            </a:r>
            <a:endParaRPr lang="en-US" sz="2250" dirty="0"/>
          </a:p>
        </p:txBody>
      </p:sp>
      <p:sp>
        <p:nvSpPr>
          <p:cNvPr id="32" name="Text 29"/>
          <p:cNvSpPr/>
          <p:nvPr/>
        </p:nvSpPr>
        <p:spPr>
          <a:xfrm>
            <a:off x="2505075" y="5457825"/>
            <a:ext cx="1771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Нет</a:t>
            </a:r>
            <a:endParaRPr lang="en-US" sz="2250" dirty="0"/>
          </a:p>
        </p:txBody>
      </p:sp>
      <p:sp>
        <p:nvSpPr>
          <p:cNvPr id="33" name="Text 30"/>
          <p:cNvSpPr/>
          <p:nvPr/>
        </p:nvSpPr>
        <p:spPr>
          <a:xfrm>
            <a:off x="4410075" y="5457825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Платно</a:t>
            </a:r>
            <a:endParaRPr lang="en-US" sz="2250" dirty="0"/>
          </a:p>
        </p:txBody>
      </p:sp>
      <p:sp>
        <p:nvSpPr>
          <p:cNvPr id="34" name="Text 31"/>
          <p:cNvSpPr/>
          <p:nvPr/>
        </p:nvSpPr>
        <p:spPr>
          <a:xfrm>
            <a:off x="6324600" y="5457825"/>
            <a:ext cx="1771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Нет</a:t>
            </a:r>
            <a:endParaRPr lang="en-US" sz="2250" dirty="0"/>
          </a:p>
        </p:txBody>
      </p:sp>
      <p:sp>
        <p:nvSpPr>
          <p:cNvPr id="35" name="Text 32"/>
          <p:cNvSpPr/>
          <p:nvPr/>
        </p:nvSpPr>
        <p:spPr>
          <a:xfrm>
            <a:off x="8229600" y="5457825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Нет</a:t>
            </a:r>
            <a:endParaRPr lang="en-US" sz="2250" dirty="0"/>
          </a:p>
        </p:txBody>
      </p:sp>
      <p:sp>
        <p:nvSpPr>
          <p:cNvPr id="36" name="Text 33"/>
          <p:cNvSpPr/>
          <p:nvPr/>
        </p:nvSpPr>
        <p:spPr>
          <a:xfrm>
            <a:off x="10144125" y="5457825"/>
            <a:ext cx="1771650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Требуется</a:t>
            </a:r>
            <a:endParaRPr lang="en-US" sz="2250" dirty="0"/>
          </a:p>
        </p:txBody>
      </p:sp>
      <p:sp>
        <p:nvSpPr>
          <p:cNvPr id="37" name="Text 34"/>
          <p:cNvSpPr/>
          <p:nvPr/>
        </p:nvSpPr>
        <p:spPr>
          <a:xfrm>
            <a:off x="12049125" y="5457825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?</a:t>
            </a:r>
            <a:endParaRPr lang="en-US" sz="2250" dirty="0"/>
          </a:p>
        </p:txBody>
      </p:sp>
      <p:sp>
        <p:nvSpPr>
          <p:cNvPr id="38" name="Text 35"/>
          <p:cNvSpPr/>
          <p:nvPr/>
        </p:nvSpPr>
        <p:spPr>
          <a:xfrm>
            <a:off x="13963650" y="5457825"/>
            <a:ext cx="1771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?</a:t>
            </a:r>
            <a:endParaRPr lang="en-US" sz="2250" dirty="0"/>
          </a:p>
        </p:txBody>
      </p:sp>
      <p:sp>
        <p:nvSpPr>
          <p:cNvPr id="39" name="Text 36"/>
          <p:cNvSpPr/>
          <p:nvPr/>
        </p:nvSpPr>
        <p:spPr>
          <a:xfrm>
            <a:off x="15868650" y="5457825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-</a:t>
            </a:r>
            <a:endParaRPr lang="en-US" sz="2250" dirty="0"/>
          </a:p>
        </p:txBody>
      </p:sp>
      <p:sp>
        <p:nvSpPr>
          <p:cNvPr id="40" name="Text 37"/>
          <p:cNvSpPr/>
          <p:nvPr/>
        </p:nvSpPr>
        <p:spPr>
          <a:xfrm>
            <a:off x="590550" y="6981825"/>
            <a:ext cx="178117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13"/>
              </a:lnSpc>
              <a:spcAft>
                <a:spcPts val="300"/>
              </a:spcAft>
              <a:buNone/>
            </a:pPr>
            <a:r>
              <a:rPr lang="en-US" sz="1875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https://github.com/IshaanG/SIH20</a:t>
            </a:r>
            <a:endParaRPr lang="en-US" sz="1875" dirty="0"/>
          </a:p>
        </p:txBody>
      </p:sp>
      <p:sp>
        <p:nvSpPr>
          <p:cNvPr id="41" name="Text 38"/>
          <p:cNvSpPr/>
          <p:nvPr/>
        </p:nvSpPr>
        <p:spPr>
          <a:xfrm>
            <a:off x="2505075" y="6981825"/>
            <a:ext cx="1771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Нет</a:t>
            </a:r>
            <a:endParaRPr lang="en-US" sz="2250" dirty="0"/>
          </a:p>
        </p:txBody>
      </p:sp>
      <p:sp>
        <p:nvSpPr>
          <p:cNvPr id="42" name="Text 39"/>
          <p:cNvSpPr/>
          <p:nvPr/>
        </p:nvSpPr>
        <p:spPr>
          <a:xfrm>
            <a:off x="4410075" y="6981825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Бесплатно</a:t>
            </a:r>
            <a:endParaRPr lang="en-US" sz="2250" dirty="0"/>
          </a:p>
        </p:txBody>
      </p:sp>
      <p:sp>
        <p:nvSpPr>
          <p:cNvPr id="43" name="Text 40"/>
          <p:cNvSpPr/>
          <p:nvPr/>
        </p:nvSpPr>
        <p:spPr>
          <a:xfrm>
            <a:off x="6324600" y="6981825"/>
            <a:ext cx="1771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Есть</a:t>
            </a:r>
            <a:endParaRPr lang="en-US" sz="2250" dirty="0"/>
          </a:p>
        </p:txBody>
      </p:sp>
      <p:sp>
        <p:nvSpPr>
          <p:cNvPr id="44" name="Text 41"/>
          <p:cNvSpPr/>
          <p:nvPr/>
        </p:nvSpPr>
        <p:spPr>
          <a:xfrm>
            <a:off x="8229600" y="6981825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Нет</a:t>
            </a:r>
            <a:endParaRPr lang="en-US" sz="2250" dirty="0"/>
          </a:p>
        </p:txBody>
      </p:sp>
      <p:sp>
        <p:nvSpPr>
          <p:cNvPr id="45" name="Text 42"/>
          <p:cNvSpPr/>
          <p:nvPr/>
        </p:nvSpPr>
        <p:spPr>
          <a:xfrm>
            <a:off x="10144125" y="6981825"/>
            <a:ext cx="1771650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 требуется</a:t>
            </a:r>
            <a:endParaRPr lang="en-US" sz="2250" dirty="0"/>
          </a:p>
        </p:txBody>
      </p:sp>
      <p:sp>
        <p:nvSpPr>
          <p:cNvPr id="46" name="Text 43"/>
          <p:cNvSpPr/>
          <p:nvPr/>
        </p:nvSpPr>
        <p:spPr>
          <a:xfrm>
            <a:off x="12049125" y="6981825"/>
            <a:ext cx="1781175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 безопасно</a:t>
            </a:r>
            <a:endParaRPr lang="en-US" sz="2250" dirty="0"/>
          </a:p>
        </p:txBody>
      </p:sp>
      <p:sp>
        <p:nvSpPr>
          <p:cNvPr id="47" name="Text 44"/>
          <p:cNvSpPr/>
          <p:nvPr/>
        </p:nvSpPr>
        <p:spPr>
          <a:xfrm>
            <a:off x="13963650" y="6981825"/>
            <a:ext cx="1771650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 требуется</a:t>
            </a:r>
            <a:endParaRPr lang="en-US" sz="2250" dirty="0"/>
          </a:p>
        </p:txBody>
      </p:sp>
      <p:sp>
        <p:nvSpPr>
          <p:cNvPr id="48" name="Text 45"/>
          <p:cNvSpPr/>
          <p:nvPr/>
        </p:nvSpPr>
        <p:spPr>
          <a:xfrm>
            <a:off x="15868650" y="6981825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-</a:t>
            </a:r>
            <a:endParaRPr lang="en-US" sz="2250" dirty="0"/>
          </a:p>
        </p:txBody>
      </p:sp>
      <p:sp>
        <p:nvSpPr>
          <p:cNvPr id="49" name="Text 46"/>
          <p:cNvSpPr/>
          <p:nvPr/>
        </p:nvSpPr>
        <p:spPr>
          <a:xfrm>
            <a:off x="590550" y="8496300"/>
            <a:ext cx="1781175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13"/>
              </a:lnSpc>
              <a:spcAft>
                <a:spcPts val="300"/>
              </a:spcAft>
              <a:buNone/>
            </a:pPr>
            <a:r>
              <a:rPr lang="en-US" sz="1875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https://github.com/mahmoud-mohsen97/Head-Pose-Estimation</a:t>
            </a:r>
            <a:endParaRPr lang="en-US" sz="1875" dirty="0"/>
          </a:p>
        </p:txBody>
      </p:sp>
      <p:sp>
        <p:nvSpPr>
          <p:cNvPr id="50" name="Text 47"/>
          <p:cNvSpPr/>
          <p:nvPr/>
        </p:nvSpPr>
        <p:spPr>
          <a:xfrm>
            <a:off x="2505075" y="8496300"/>
            <a:ext cx="1771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Нет</a:t>
            </a:r>
            <a:endParaRPr lang="en-US" sz="2250" dirty="0"/>
          </a:p>
        </p:txBody>
      </p:sp>
      <p:sp>
        <p:nvSpPr>
          <p:cNvPr id="51" name="Text 48"/>
          <p:cNvSpPr/>
          <p:nvPr/>
        </p:nvSpPr>
        <p:spPr>
          <a:xfrm>
            <a:off x="4410075" y="8496300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Бесплатно</a:t>
            </a:r>
            <a:endParaRPr lang="en-US" sz="2250" dirty="0"/>
          </a:p>
        </p:txBody>
      </p:sp>
      <p:sp>
        <p:nvSpPr>
          <p:cNvPr id="52" name="Text 49"/>
          <p:cNvSpPr/>
          <p:nvPr/>
        </p:nvSpPr>
        <p:spPr>
          <a:xfrm>
            <a:off x="6324600" y="8496300"/>
            <a:ext cx="1771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Есть</a:t>
            </a:r>
            <a:endParaRPr lang="en-US" sz="2250" dirty="0"/>
          </a:p>
        </p:txBody>
      </p:sp>
      <p:sp>
        <p:nvSpPr>
          <p:cNvPr id="53" name="Text 50"/>
          <p:cNvSpPr/>
          <p:nvPr/>
        </p:nvSpPr>
        <p:spPr>
          <a:xfrm>
            <a:off x="8229600" y="8496300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Нет</a:t>
            </a:r>
            <a:endParaRPr lang="en-US" sz="2250" dirty="0"/>
          </a:p>
        </p:txBody>
      </p:sp>
      <p:sp>
        <p:nvSpPr>
          <p:cNvPr id="54" name="Text 51"/>
          <p:cNvSpPr/>
          <p:nvPr/>
        </p:nvSpPr>
        <p:spPr>
          <a:xfrm>
            <a:off x="10144125" y="8496300"/>
            <a:ext cx="1771650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 требуется</a:t>
            </a:r>
            <a:endParaRPr lang="en-US" sz="2250" dirty="0"/>
          </a:p>
        </p:txBody>
      </p:sp>
      <p:sp>
        <p:nvSpPr>
          <p:cNvPr id="55" name="Text 52"/>
          <p:cNvSpPr/>
          <p:nvPr/>
        </p:nvSpPr>
        <p:spPr>
          <a:xfrm>
            <a:off x="12049125" y="8496300"/>
            <a:ext cx="17811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Безопасно</a:t>
            </a:r>
            <a:endParaRPr lang="en-US" sz="2250" dirty="0"/>
          </a:p>
        </p:txBody>
      </p:sp>
      <p:sp>
        <p:nvSpPr>
          <p:cNvPr id="56" name="Text 53"/>
          <p:cNvSpPr/>
          <p:nvPr/>
        </p:nvSpPr>
        <p:spPr>
          <a:xfrm>
            <a:off x="13963650" y="8496300"/>
            <a:ext cx="1771650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Не требуется</a:t>
            </a:r>
            <a:endParaRPr lang="en-US" sz="2250" dirty="0"/>
          </a:p>
        </p:txBody>
      </p:sp>
      <p:sp>
        <p:nvSpPr>
          <p:cNvPr id="57" name="Text 54"/>
          <p:cNvSpPr/>
          <p:nvPr/>
        </p:nvSpPr>
        <p:spPr>
          <a:xfrm>
            <a:off x="15868650" y="8496300"/>
            <a:ext cx="8667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75"/>
              </a:lnSpc>
              <a:spcAft>
                <a:spcPts val="300"/>
              </a:spcAft>
              <a:buNone/>
            </a:pPr>
            <a:r>
              <a:rPr lang="en-US" sz="2250" kern="0" spc="-150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-</a:t>
            </a:r>
            <a:endParaRPr lang="en-US" sz="2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039975" y="2114550"/>
            <a:ext cx="3248025" cy="81724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900" y="600075"/>
            <a:ext cx="11763375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50"/>
              </a:lnSpc>
              <a:buNone/>
            </a:pPr>
            <a:r>
              <a:rPr lang="en-US" sz="5775" dirty="0">
                <a:solidFill>
                  <a:srgbClr val="8933F7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Описание проекта</a:t>
            </a:r>
            <a:endParaRPr lang="en-US" sz="5775" dirty="0"/>
          </a:p>
        </p:txBody>
      </p:sp>
      <p:sp>
        <p:nvSpPr>
          <p:cNvPr id="4" name="Text 1"/>
          <p:cNvSpPr/>
          <p:nvPr/>
        </p:nvSpPr>
        <p:spPr>
          <a:xfrm>
            <a:off x="800100" y="2038350"/>
            <a:ext cx="13220700" cy="640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36"/>
              </a:lnSpc>
              <a:buNone/>
            </a:pPr>
            <a:r>
              <a:rPr lang="en-US" sz="3375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Наш проект направлен на решение проблемы отслеживания внимания учеников во время дистанционных уроков. 
Приложение использует web-камеру для определения лица и положения головы пользователя для определения общего внимания. 
Программа считает время, когда пользователь был внимателен и невнимателен. 
После этого программа выводит диаграмму о процентном соотношении активного времени к общему времени, а также сохраняет данные в пользовательскую историю в виде текстовых файлов и диаграммы.</a:t>
            </a:r>
            <a:endParaRPr lang="en-US" sz="33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261" y="498475"/>
            <a:ext cx="16373475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750"/>
              </a:lnSpc>
              <a:buNone/>
            </a:pPr>
            <a:r>
              <a:rPr lang="en-US" sz="5775" dirty="0">
                <a:solidFill>
                  <a:srgbClr val="8933F7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Демонстрация работоспособности</a:t>
            </a:r>
            <a:endParaRPr lang="en-US" sz="5775" dirty="0"/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6EF834AC-D9EF-4598-9D0A-F91E945F00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2562" y="1660128"/>
            <a:ext cx="12842875" cy="8026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506325" y="0"/>
            <a:ext cx="5781675" cy="3371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350" y="600075"/>
            <a:ext cx="11763375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50"/>
              </a:lnSpc>
              <a:buNone/>
            </a:pPr>
            <a:r>
              <a:rPr lang="en-US" sz="5775" dirty="0">
                <a:solidFill>
                  <a:srgbClr val="8933F7"/>
                </a:solidFill>
                <a:latin typeface="VK Sans Display Medium" pitchFamily="34" charset="0"/>
                <a:ea typeface="VK Sans Display Medium" pitchFamily="34" charset="-122"/>
                <a:cs typeface="VK Sans Display Medium" pitchFamily="34" charset="-120"/>
              </a:rPr>
              <a:t>Перспективы развития</a:t>
            </a:r>
            <a:endParaRPr lang="en-US" sz="5775" dirty="0"/>
          </a:p>
        </p:txBody>
      </p:sp>
      <p:sp>
        <p:nvSpPr>
          <p:cNvPr id="4" name="Text 1"/>
          <p:cNvSpPr/>
          <p:nvPr/>
        </p:nvSpPr>
        <p:spPr>
          <a:xfrm>
            <a:off x="723900" y="2105025"/>
            <a:ext cx="13220700" cy="6172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17"/>
              </a:lnSpc>
              <a:buNone/>
            </a:pPr>
            <a:r>
              <a:rPr lang="en-US" sz="3375" dirty="0">
                <a:solidFill>
                  <a:srgbClr val="000000"/>
                </a:solidFill>
                <a:latin typeface="VK Sans Display Regular" pitchFamily="34" charset="0"/>
                <a:ea typeface="VK Sans Display Regular" pitchFamily="34" charset="-122"/>
                <a:cs typeface="VK Sans Display Regular" pitchFamily="34" charset="-120"/>
              </a:rPr>
              <a:t>Улучшение пользовательского интерфейса
Партнерство с образовательными учреждениями
Улучшение производительности программы
Увеличение количества функций и критериев анализа
Отправка отчетов напрямую в организацию (к примеру: на почту)
Использование других параметров для определение внимания пользователей
Улучшение архитектуры модели и качества распознования</a:t>
            </a:r>
            <a:endParaRPr lang="en-US" sz="33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Custom</PresentationFormat>
  <Paragraphs>85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VK Sans Display Bold</vt:lpstr>
      <vt:lpstr>VK Sans Display Medium</vt:lpstr>
      <vt:lpstr>VK Sans Display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creativenokirill@gmail.com</cp:lastModifiedBy>
  <cp:revision>2</cp:revision>
  <dcterms:created xsi:type="dcterms:W3CDTF">2023-06-10T11:05:11Z</dcterms:created>
  <dcterms:modified xsi:type="dcterms:W3CDTF">2023-06-10T11:06:18Z</dcterms:modified>
</cp:coreProperties>
</file>